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84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4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E1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486E8-C3AD-BA84-C98B-BE7D38C382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F0382E-E7C8-1DDD-8921-62B138DC39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718CF-3920-3393-12BA-953CD005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DAFC-394E-4BC4-A0A5-809C37FBAF95}" type="datetimeFigureOut">
              <a:rPr lang="en-NZ" smtClean="0"/>
              <a:t>31/01/2026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78C036-4D15-2AE0-62A7-3A8D0F8E2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24669-A496-0F38-3660-F667F32AE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90B2-C18E-42D7-A2A6-6AEB5A2A76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15613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83708-7CDC-64C9-54CD-CE12E2C68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87D79-98DC-B16F-F4B0-784CD689BF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46B1D1-3508-EA84-1235-FAD83FD7C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DAFC-394E-4BC4-A0A5-809C37FBAF95}" type="datetimeFigureOut">
              <a:rPr lang="en-NZ" smtClean="0"/>
              <a:t>31/01/2026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E6196-D891-688B-0BC1-B192926E4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95621-052B-6EFF-9BD7-02F90EE67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90B2-C18E-42D7-A2A6-6AEB5A2A76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50170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144362-80CD-957C-976C-C5CD60CDCC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2B4524-B03A-E799-4A99-EA3D28BADD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C86FD2-223A-2DAE-D178-4D4ACF7CF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DAFC-394E-4BC4-A0A5-809C37FBAF95}" type="datetimeFigureOut">
              <a:rPr lang="en-NZ" smtClean="0"/>
              <a:t>31/01/2026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6AC7D-EF79-6C47-FCC2-454FD624E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157EE-C0D6-D10B-336D-E94B442B0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90B2-C18E-42D7-A2A6-6AEB5A2A76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39594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26219-5A6E-ED72-0BE2-6F7AFF12C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FC7C9-D2BB-FDE5-626F-EE36DB2AF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ADB88-BC96-A595-56CB-F98539D6D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DAFC-394E-4BC4-A0A5-809C37FBAF95}" type="datetimeFigureOut">
              <a:rPr lang="en-NZ" smtClean="0"/>
              <a:t>31/01/2026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B43CB-02DB-D11A-DD4E-2A9B82294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8359C-7EA5-F37B-EE1E-B3B99C88E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90B2-C18E-42D7-A2A6-6AEB5A2A76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6358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AA3A-AE77-47C6-B877-8B473F0CD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63BAA-778F-C447-AF78-AA636B1BD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86799C-C31B-A611-838D-19EC9A5E1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DAFC-394E-4BC4-A0A5-809C37FBAF95}" type="datetimeFigureOut">
              <a:rPr lang="en-NZ" smtClean="0"/>
              <a:t>31/01/2026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8DFA0E-8425-B669-5226-FD85E4FD0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D00BFC-F24B-A66A-D5C4-C5C98637E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90B2-C18E-42D7-A2A6-6AEB5A2A76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37838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12306-8192-4499-55F0-1C1F773AC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E29DF-AA25-D7D6-B1DA-24E6087F0E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62D74D-C977-94AD-C722-B5C68D13D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6D1749-D1ED-7C1C-933E-53ADE23D2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DAFC-394E-4BC4-A0A5-809C37FBAF95}" type="datetimeFigureOut">
              <a:rPr lang="en-NZ" smtClean="0"/>
              <a:t>31/01/2026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D22752-B5BD-F229-0E62-1D488167C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1AF956-A641-DDE1-D2BB-644AB9B54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90B2-C18E-42D7-A2A6-6AEB5A2A76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07374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7A4DF-29CB-C054-E8BC-1E24E70BE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358F67-6ED2-A6AD-C42E-B6B8C59D7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CDDD1D-9605-C572-0BEA-E19A4A1557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B55D01-6429-5B8D-37FF-5F4DFCA5BF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3C3C20-0840-8BFF-5D39-E2907AB030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43F5DC-73AE-FE7E-15FA-01F0F36F6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DAFC-394E-4BC4-A0A5-809C37FBAF95}" type="datetimeFigureOut">
              <a:rPr lang="en-NZ" smtClean="0"/>
              <a:t>31/01/2026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51D11E-664C-FEFB-6B18-C49C4FF8B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5C12E8-2AB0-C9DE-DFB8-77BDACC77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90B2-C18E-42D7-A2A6-6AEB5A2A76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41914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84F7F-4DBB-1DE0-1C28-4569341B5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70A972-D09F-ECD8-EB72-7CBEA9256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DAFC-394E-4BC4-A0A5-809C37FBAF95}" type="datetimeFigureOut">
              <a:rPr lang="en-NZ" smtClean="0"/>
              <a:t>31/01/2026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A2D4BD-E323-77A4-C973-58873E8BB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15CB0D-0069-FA24-61E0-BD98BC34A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90B2-C18E-42D7-A2A6-6AEB5A2A76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88278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CE08C1-527B-BF97-84AF-173F5D301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DAFC-394E-4BC4-A0A5-809C37FBAF95}" type="datetimeFigureOut">
              <a:rPr lang="en-NZ" smtClean="0"/>
              <a:t>31/01/2026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6829EA-E220-A803-5FC7-51301132A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116D83-005F-65C9-050C-F82215068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90B2-C18E-42D7-A2A6-6AEB5A2A76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40106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E819D-49AB-FD39-C8DA-56EB493E0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D7C95-D979-7194-AA4A-26EE08308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46C911-2199-2622-FB7C-66EB3D1DA8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923F95-69F6-377D-8909-91F547FDF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DAFC-394E-4BC4-A0A5-809C37FBAF95}" type="datetimeFigureOut">
              <a:rPr lang="en-NZ" smtClean="0"/>
              <a:t>31/01/2026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31EE95-C5A1-7D14-F8EC-2B66F0A26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678D31-79CA-371E-CDF5-219D0AEC3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90B2-C18E-42D7-A2A6-6AEB5A2A76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32577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FEEAA-84A3-2ED9-B22B-A2D94B26C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62E5F3-4B2D-269A-B769-711D8A1676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D9B0D0-CA21-3281-64D0-F711CCA097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B50D65-F08F-E6BB-7703-019137DF1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DAFC-394E-4BC4-A0A5-809C37FBAF95}" type="datetimeFigureOut">
              <a:rPr lang="en-NZ" smtClean="0"/>
              <a:t>31/01/2026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74F21B-0AC7-4480-3A0E-073520861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0EA4F9-0BB4-E6D2-77BE-BCD4CA1A0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90B2-C18E-42D7-A2A6-6AEB5A2A76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04774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FE1FB">
            <a:alpha val="7176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9F59F6-288D-3DB1-1487-D2D45FA21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EC4552-43B7-06B4-45C1-E185D25B9F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039B8-16D3-E7BE-C3A4-295559D95E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3DAFC-394E-4BC4-A0A5-809C37FBAF95}" type="datetimeFigureOut">
              <a:rPr lang="en-NZ" smtClean="0"/>
              <a:t>31/01/2026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61303-CEF1-3717-A485-A5344F8C59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18DDA-C3E2-9306-E447-86994907B6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A90B2-C18E-42D7-A2A6-6AEB5A2A762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09074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DE344-FA6C-0C1A-C8E9-FE814796E3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NZ" dirty="0"/>
              <a:t>The Picture and Practice of Godliness</a:t>
            </a:r>
            <a:br>
              <a:rPr lang="en-NZ" dirty="0"/>
            </a:br>
            <a:br>
              <a:rPr lang="en-NZ" dirty="0"/>
            </a:br>
            <a:endParaRPr lang="en-N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79B7EF-EED3-F6CA-2CB2-E87CAAA57C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dirty="0"/>
              <a:t>Youth Conference 2025</a:t>
            </a:r>
          </a:p>
        </p:txBody>
      </p:sp>
    </p:spTree>
    <p:extLst>
      <p:ext uri="{BB962C8B-B14F-4D97-AF65-F5344CB8AC3E}">
        <p14:creationId xmlns:p14="http://schemas.microsoft.com/office/powerpoint/2010/main" val="3759861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18A3BC6-4A7F-4672-405C-05E2DB0A8350}"/>
              </a:ext>
            </a:extLst>
          </p:cNvPr>
          <p:cNvSpPr txBox="1"/>
          <p:nvPr/>
        </p:nvSpPr>
        <p:spPr>
          <a:xfrm>
            <a:off x="1485900" y="1171575"/>
            <a:ext cx="9210674" cy="4267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Godliness is conformity to God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0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Conformity means to come into agreement</a:t>
            </a:r>
            <a:endParaRPr lang="en-US" sz="4000" i="1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0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and harmony with something or someone 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Godliness is conformity 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God’s will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Godliness is conformity to 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God’s 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Word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Godliness is conformity to God’s character</a:t>
            </a:r>
            <a:endParaRPr lang="en-NZ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104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F151C3A-33D5-A343-2730-E5FE2551ECB0}"/>
              </a:ext>
            </a:extLst>
          </p:cNvPr>
          <p:cNvSpPr txBox="1"/>
          <p:nvPr/>
        </p:nvSpPr>
        <p:spPr>
          <a:xfrm>
            <a:off x="514350" y="1011703"/>
            <a:ext cx="10944225" cy="48345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Godliness must be pursued</a:t>
            </a:r>
            <a:endParaRPr lang="en-US" sz="40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US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“But refuse profane and old wives' fables, and exercise thyself </a:t>
            </a:r>
            <a:r>
              <a:rPr lang="en-US" sz="32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rather 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unto godliness” (1 Tim 4:7).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NZ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xercise” in Greek is the word from which we get our word “gymnasium”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NZ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Believer must give everything mentally &amp; spiritually in seeking godliness</a:t>
            </a:r>
            <a:endParaRPr lang="en-NZ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269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7B71C5-CDC6-9E66-8B12-6AB9BD94ECD0}"/>
              </a:ext>
            </a:extLst>
          </p:cNvPr>
          <p:cNvSpPr txBox="1"/>
          <p:nvPr/>
        </p:nvSpPr>
        <p:spPr>
          <a:xfrm>
            <a:off x="1000125" y="542925"/>
            <a:ext cx="10515600" cy="63370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“E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xercise” 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shows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need of discipline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 athletes are trained</a:t>
            </a:r>
            <a:r>
              <a:rPr lang="en-US" sz="2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so 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need spiritual discipline and training for the exercise of real godliness </a:t>
            </a:r>
            <a:endParaRPr lang="en-NZ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hrough constant spiritual exercise we may be strengthened in the lively exercise of grace</a:t>
            </a:r>
            <a:endParaRPr lang="en-NZ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 calls us to watchfulness, to watch and pray that we enter not into temptation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cannot expect to live godly lives without diligence</a:t>
            </a:r>
            <a:endParaRPr lang="en-US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i="1" dirty="0"/>
              <a:t>“Keep thy heart with all diligence; for out of it are the issues of life.”</a:t>
            </a:r>
            <a:r>
              <a:rPr lang="en-US" sz="4400" b="1" i="1" dirty="0"/>
              <a:t> </a:t>
            </a:r>
            <a:r>
              <a:rPr lang="en-US" sz="2800" dirty="0"/>
              <a:t>(Prov 4:23 )</a:t>
            </a:r>
            <a:endParaRPr lang="en-NZ" sz="4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127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BD58FA4-844B-A11F-8A07-2ED7816A65F1}"/>
              </a:ext>
            </a:extLst>
          </p:cNvPr>
          <p:cNvSpPr txBox="1"/>
          <p:nvPr/>
        </p:nvSpPr>
        <p:spPr>
          <a:xfrm>
            <a:off x="476250" y="1257299"/>
            <a:ext cx="11334750" cy="4198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4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odliness does not earn eternal life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endParaRPr lang="en-US" sz="4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cannot merit salvation no matter how strong our efforts are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are saved by the merit and righteousness of Christ alone</a:t>
            </a:r>
            <a:endParaRPr lang="en-NZ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NZ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909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09DF7DF-7BF5-50A6-F810-FBD8CE1B7AF3}"/>
              </a:ext>
            </a:extLst>
          </p:cNvPr>
          <p:cNvSpPr txBox="1"/>
          <p:nvPr/>
        </p:nvSpPr>
        <p:spPr>
          <a:xfrm>
            <a:off x="885825" y="342901"/>
            <a:ext cx="10382250" cy="47255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There is no life in the soul without godliness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US" sz="36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Grace will show itself in godliness and spiritual endeavors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US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grace does not manifest itself in effort,                                 we do not have grace </a:t>
            </a:r>
            <a:r>
              <a:rPr lang="en-US" sz="40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 all </a:t>
            </a:r>
            <a:r>
              <a:rPr lang="en-US" sz="4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en-NZ" sz="4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NZ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0802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BB8A459-61F7-FCA3-86E9-DDC6E1786265}"/>
              </a:ext>
            </a:extLst>
          </p:cNvPr>
          <p:cNvSpPr txBox="1"/>
          <p:nvPr/>
        </p:nvSpPr>
        <p:spPr>
          <a:xfrm>
            <a:off x="742950" y="1666875"/>
            <a:ext cx="10706099" cy="323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Godliness is the evidence that a person is in Christ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US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is the evidence of true and saving faith</a:t>
            </a:r>
            <a:endParaRPr lang="en-US" sz="28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US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Believers lay aside their own wisdom, strength and merit, and desire all from Christ, by the inward aspiration of faith (Godet)  </a:t>
            </a:r>
          </a:p>
        </p:txBody>
      </p:sp>
    </p:spTree>
    <p:extLst>
      <p:ext uri="{BB962C8B-B14F-4D97-AF65-F5344CB8AC3E}">
        <p14:creationId xmlns:p14="http://schemas.microsoft.com/office/powerpoint/2010/main" val="26187847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C53B703-1D2D-0F2C-1AE0-E911C97805DF}"/>
              </a:ext>
            </a:extLst>
          </p:cNvPr>
          <p:cNvSpPr txBox="1"/>
          <p:nvPr/>
        </p:nvSpPr>
        <p:spPr>
          <a:xfrm>
            <a:off x="1028700" y="485775"/>
            <a:ext cx="10077450" cy="55269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NZ" sz="3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NZ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The Picture of Godliness</a:t>
            </a:r>
            <a:endParaRPr lang="en-NZ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NZ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NZ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NZ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NZ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picture is worth a thousand words</a:t>
            </a:r>
            <a:endParaRPr lang="en-NZ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NZ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NZ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is important</a:t>
            </a:r>
            <a:r>
              <a:rPr lang="en-NZ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expand on the subject and find a concrete form of the truth we are considering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US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Timothy gives us a picture of godliness.  </a:t>
            </a:r>
            <a:endParaRPr lang="en-NZ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NZ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022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F9427B4-6179-A4BC-FE36-0CF657206B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224" y="0"/>
            <a:ext cx="9144001" cy="6957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F6ACB679-DAFF-1891-4085-D420463C22F2}"/>
              </a:ext>
            </a:extLst>
          </p:cNvPr>
          <p:cNvSpPr txBox="1">
            <a:spLocks/>
          </p:cNvSpPr>
          <p:nvPr/>
        </p:nvSpPr>
        <p:spPr>
          <a:xfrm>
            <a:off x="1598737" y="445784"/>
            <a:ext cx="9144000" cy="792088"/>
          </a:xfrm>
          <a:prstGeom prst="rect">
            <a:avLst/>
          </a:prstGeom>
        </p:spPr>
        <p:txBody>
          <a:bodyPr/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b="0" kern="1200" cap="none" spc="-150" dirty="0" smtClean="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pPr algn="ctr"/>
            <a:r>
              <a:rPr lang="en-NZ" sz="4000" dirty="0">
                <a:solidFill>
                  <a:schemeClr val="accent3">
                    <a:lumMod val="75000"/>
                  </a:schemeClr>
                </a:solidFill>
              </a:rPr>
              <a:t>First Anglican mission at </a:t>
            </a:r>
            <a:r>
              <a:rPr lang="en-NZ" sz="4000" dirty="0" err="1">
                <a:solidFill>
                  <a:schemeClr val="accent3">
                    <a:lumMod val="75000"/>
                  </a:schemeClr>
                </a:solidFill>
              </a:rPr>
              <a:t>Rangihoua</a:t>
            </a:r>
            <a:endParaRPr lang="en-NZ" sz="4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5B8636-422E-99E0-C030-8BC4DD212AC0}"/>
              </a:ext>
            </a:extLst>
          </p:cNvPr>
          <p:cNvSpPr txBox="1"/>
          <p:nvPr/>
        </p:nvSpPr>
        <p:spPr>
          <a:xfrm>
            <a:off x="10095681" y="76452"/>
            <a:ext cx="453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b="1" dirty="0">
                <a:solidFill>
                  <a:schemeClr val="bg1"/>
                </a:solidFill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7086434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6A023D-D556-531D-1692-D7AECECD4E13}"/>
              </a:ext>
            </a:extLst>
          </p:cNvPr>
          <p:cNvSpPr txBox="1"/>
          <p:nvPr/>
        </p:nvSpPr>
        <p:spPr>
          <a:xfrm>
            <a:off x="657225" y="200025"/>
            <a:ext cx="10563225" cy="44135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Acts 16:1-3 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Then came he to Derbe and Lystra: and, behold, a certain disciple was there, named Timotheus, the son of a certain woman, which was a Jewess, and believed; but his father </a:t>
            </a:r>
            <a:r>
              <a:rPr lang="en-US" sz="3200" i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was 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Greek:  </a:t>
            </a:r>
            <a:r>
              <a:rPr lang="en-US" sz="3200" kern="1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Which was well reported of by the brethren that were at Lystra and Iconium.  </a:t>
            </a:r>
            <a:r>
              <a:rPr lang="en-US" sz="3200" kern="1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Him would Paul have to go forth with him; and took and circumcised him because of the Jews which were in those quarters: for they knew all that his father was a Greek.</a:t>
            </a:r>
            <a:endParaRPr lang="en-NZ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3644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20E508-890F-9E80-37D0-A40159BC1747}"/>
              </a:ext>
            </a:extLst>
          </p:cNvPr>
          <p:cNvSpPr txBox="1"/>
          <p:nvPr/>
        </p:nvSpPr>
        <p:spPr>
          <a:xfrm>
            <a:off x="1552575" y="323850"/>
            <a:ext cx="9534525" cy="46291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Paul reminds Timothy how he was taught as a child from the Word of God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is a great help to godliness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Parents should teach their children from the Scriptures and pray that God would turn the water of teaching into the wine of salvation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Scriptures alone give us saving knowledge – revealing to us Christ, the Savior of sinners and salvation through Him</a:t>
            </a:r>
            <a:endParaRPr lang="en-NZ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NZ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328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9DF32-96D1-CB72-8B0F-D456F8D04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FD05A-00CD-5135-C8CC-8DB9791E2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1801978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305F112-E416-D698-3873-54BF68C68474}"/>
              </a:ext>
            </a:extLst>
          </p:cNvPr>
          <p:cNvSpPr txBox="1"/>
          <p:nvPr/>
        </p:nvSpPr>
        <p:spPr>
          <a:xfrm>
            <a:off x="1447799" y="600076"/>
            <a:ext cx="9001125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Timothy was “well-reported of by the brethren.”</a:t>
            </a:r>
          </a:p>
          <a:p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 had a reputation for righteousness, in other words, he was known to be godly </a:t>
            </a:r>
          </a:p>
          <a:p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(This is an essential qualification for office-bearers, to be of good report) </a:t>
            </a:r>
          </a:p>
          <a:p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b="1" dirty="0"/>
              <a:t>Proverbs 22:1 “</a:t>
            </a:r>
            <a:r>
              <a:rPr lang="en-US" sz="2800" dirty="0"/>
              <a:t>A </a:t>
            </a:r>
            <a:r>
              <a:rPr lang="en-US" sz="2800" i="1" dirty="0"/>
              <a:t>good</a:t>
            </a:r>
            <a:r>
              <a:rPr lang="en-US" sz="2800" dirty="0"/>
              <a:t> name </a:t>
            </a:r>
            <a:r>
              <a:rPr lang="en-US" sz="2800" i="1" dirty="0"/>
              <a:t>is </a:t>
            </a:r>
            <a:r>
              <a:rPr lang="en-US" sz="2800" dirty="0"/>
              <a:t>rather to be chosen than great riches, </a:t>
            </a:r>
            <a:r>
              <a:rPr lang="en-US" sz="2800" i="1" dirty="0"/>
              <a:t>and </a:t>
            </a:r>
            <a:r>
              <a:rPr lang="en-US" sz="2800" dirty="0"/>
              <a:t>loving </a:t>
            </a:r>
            <a:r>
              <a:rPr lang="en-US" sz="2800" dirty="0" err="1"/>
              <a:t>favour</a:t>
            </a:r>
            <a:r>
              <a:rPr lang="en-US" sz="2800" dirty="0"/>
              <a:t> rather than silver and gold.”</a:t>
            </a:r>
            <a:endParaRPr lang="en-NZ" sz="4000" dirty="0"/>
          </a:p>
        </p:txBody>
      </p:sp>
    </p:spTree>
    <p:extLst>
      <p:ext uri="{BB962C8B-B14F-4D97-AF65-F5344CB8AC3E}">
        <p14:creationId xmlns:p14="http://schemas.microsoft.com/office/powerpoint/2010/main" val="12966747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2982565-DAE0-0B1D-9C0F-DD3BFFEAC97A}"/>
              </a:ext>
            </a:extLst>
          </p:cNvPr>
          <p:cNvSpPr txBox="1"/>
          <p:nvPr/>
        </p:nvSpPr>
        <p:spPr>
          <a:xfrm>
            <a:off x="1142999" y="390525"/>
            <a:ext cx="9286875" cy="3246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Timothy was faithful – or else Paul would not have chosen him to be his fellow-missionary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US" sz="28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Being a godly man, Timothy was committed to the Gospel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US" sz="2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was trustworthy</a:t>
            </a:r>
            <a:r>
              <a:rPr lang="en-US" sz="2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people could rely on him </a:t>
            </a:r>
            <a:endParaRPr lang="en-NZ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2448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DCE25F7-A883-929E-ECDB-C0BE9104F77D}"/>
              </a:ext>
            </a:extLst>
          </p:cNvPr>
          <p:cNvSpPr txBox="1"/>
          <p:nvPr/>
        </p:nvSpPr>
        <p:spPr>
          <a:xfrm>
            <a:off x="1247775" y="666751"/>
            <a:ext cx="9210675" cy="2579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Self-denial is a part of godliness, which was evident </a:t>
            </a:r>
            <a:r>
              <a:rPr lang="en-US" sz="2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Timothy’s readiness to join Paul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NZ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 we so devoted to God that we are willing to avoid giving needless offence, especially to weaker Christians? </a:t>
            </a:r>
            <a:endParaRPr lang="en-NZ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0370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7D8779B-B98F-6853-C09E-1DB174C6554D}"/>
              </a:ext>
            </a:extLst>
          </p:cNvPr>
          <p:cNvSpPr txBox="1"/>
          <p:nvPr/>
        </p:nvSpPr>
        <p:spPr>
          <a:xfrm>
            <a:off x="1457325" y="1428749"/>
            <a:ext cx="86487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u="none" strike="noStrike" baseline="0" dirty="0">
                <a:latin typeface="Arial" panose="020B0604020202020204" pitchFamily="34" charset="0"/>
              </a:rPr>
              <a:t>For God hath not given us the spirit of fear; but of power, and of love, and of a sound mind. </a:t>
            </a:r>
            <a:r>
              <a:rPr lang="en-US" sz="3600" i="0" u="none" strike="noStrike" baseline="0" dirty="0">
                <a:latin typeface="Arial" panose="020B0604020202020204" pitchFamily="34" charset="0"/>
              </a:rPr>
              <a:t>2 Timothy 1:7 </a:t>
            </a:r>
            <a:endParaRPr lang="en-NZ" sz="3600" dirty="0"/>
          </a:p>
        </p:txBody>
      </p:sp>
    </p:spTree>
    <p:extLst>
      <p:ext uri="{BB962C8B-B14F-4D97-AF65-F5344CB8AC3E}">
        <p14:creationId xmlns:p14="http://schemas.microsoft.com/office/powerpoint/2010/main" val="34802550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F7784B3-A5AE-5F55-6E3F-5B5AC82F34D8}"/>
              </a:ext>
            </a:extLst>
          </p:cNvPr>
          <p:cNvSpPr txBox="1"/>
          <p:nvPr/>
        </p:nvSpPr>
        <p:spPr>
          <a:xfrm>
            <a:off x="1181100" y="1266824"/>
            <a:ext cx="92106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Being godly does not mean you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always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feel godly </a:t>
            </a:r>
            <a:endParaRPr lang="en-NZ" sz="3200" dirty="0"/>
          </a:p>
        </p:txBody>
      </p:sp>
    </p:spTree>
    <p:extLst>
      <p:ext uri="{BB962C8B-B14F-4D97-AF65-F5344CB8AC3E}">
        <p14:creationId xmlns:p14="http://schemas.microsoft.com/office/powerpoint/2010/main" val="35568208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0151E94-E0F6-8224-B0B1-BA077480C2C3}"/>
              </a:ext>
            </a:extLst>
          </p:cNvPr>
          <p:cNvSpPr txBox="1"/>
          <p:nvPr/>
        </p:nvSpPr>
        <p:spPr>
          <a:xfrm>
            <a:off x="2238375" y="1859340"/>
            <a:ext cx="741997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Timothy endured persecution for Christ </a:t>
            </a:r>
          </a:p>
          <a:p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Know ye that 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our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brother Timothy is set at liberty; with whom, if he come shortly, I will see you” (Hebrews 13:23). </a:t>
            </a:r>
            <a:endParaRPr lang="en-NZ" sz="3200" dirty="0"/>
          </a:p>
        </p:txBody>
      </p:sp>
    </p:spTree>
    <p:extLst>
      <p:ext uri="{BB962C8B-B14F-4D97-AF65-F5344CB8AC3E}">
        <p14:creationId xmlns:p14="http://schemas.microsoft.com/office/powerpoint/2010/main" val="13330458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40DBE81-0368-08ED-696A-00AC1D4BEF6C}"/>
              </a:ext>
            </a:extLst>
          </p:cNvPr>
          <p:cNvSpPr txBox="1"/>
          <p:nvPr/>
        </p:nvSpPr>
        <p:spPr>
          <a:xfrm>
            <a:off x="1247775" y="1276350"/>
            <a:ext cx="958215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godly man or woman feels the need of grace and instruction</a:t>
            </a:r>
            <a:endParaRPr lang="en-NZ" sz="3600" dirty="0"/>
          </a:p>
        </p:txBody>
      </p:sp>
    </p:spTree>
    <p:extLst>
      <p:ext uri="{BB962C8B-B14F-4D97-AF65-F5344CB8AC3E}">
        <p14:creationId xmlns:p14="http://schemas.microsoft.com/office/powerpoint/2010/main" val="21532184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660538-2934-F3FA-C757-15AB2AB0BC1F}"/>
              </a:ext>
            </a:extLst>
          </p:cNvPr>
          <p:cNvSpPr txBox="1"/>
          <p:nvPr/>
        </p:nvSpPr>
        <p:spPr>
          <a:xfrm>
            <a:off x="762000" y="723900"/>
            <a:ext cx="10953750" cy="3111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NZ" sz="3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NZ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The Practice of Godliness </a:t>
            </a:r>
            <a:endParaRPr lang="en-NZ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en-NZ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does it mean to be exercised in the way of godliness?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cannot achieve spiritual wellbeing without spiritual labor  </a:t>
            </a:r>
            <a:endParaRPr lang="en-NZ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1505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470B27-2D43-AF52-D902-49A3A0B709A1}"/>
              </a:ext>
            </a:extLst>
          </p:cNvPr>
          <p:cNvSpPr txBox="1"/>
          <p:nvPr/>
        </p:nvSpPr>
        <p:spPr>
          <a:xfrm>
            <a:off x="590550" y="2028825"/>
            <a:ext cx="113538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Godliness requires using the means of grace diligently </a:t>
            </a:r>
            <a:endParaRPr lang="en-NZ" sz="4000" dirty="0"/>
          </a:p>
        </p:txBody>
      </p:sp>
    </p:spTree>
    <p:extLst>
      <p:ext uri="{BB962C8B-B14F-4D97-AF65-F5344CB8AC3E}">
        <p14:creationId xmlns:p14="http://schemas.microsoft.com/office/powerpoint/2010/main" val="56192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5211BB-29AB-0936-A6D9-BEDD5B051AEB}"/>
              </a:ext>
            </a:extLst>
          </p:cNvPr>
          <p:cNvSpPr txBox="1"/>
          <p:nvPr/>
        </p:nvSpPr>
        <p:spPr>
          <a:xfrm>
            <a:off x="1057275" y="914400"/>
            <a:ext cx="9410700" cy="48453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Throughout the day pray for divine keeping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eep our minds on profitable things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US" sz="24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Constantly rely on the merit and intercession of Christ constantly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US" sz="24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 we are very busy with thoughts about our work, as soon as our minds are free, we should swiftly bring them back to spiritual things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US" sz="24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“To be spiritually minded is life and peace”  </a:t>
            </a:r>
            <a:endParaRPr lang="en-NZ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372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6C7F8-19E1-667E-D6A1-F192261E559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86409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NZ" dirty="0"/>
              <a:t>		1.  The Principle of Godliness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		2.  The Picture of Godliness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		3.  The Practice of Godliness 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		4.  The Profit of Godliness   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5470331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7A1C22-35B4-506E-3DC4-D3CB66AD64F0}"/>
              </a:ext>
            </a:extLst>
          </p:cNvPr>
          <p:cNvSpPr txBox="1"/>
          <p:nvPr/>
        </p:nvSpPr>
        <p:spPr>
          <a:xfrm>
            <a:off x="1371600" y="1828800"/>
            <a:ext cx="94488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u="none" strike="noStrike" baseline="0" dirty="0">
                <a:latin typeface="Arial" panose="020B0604020202020204" pitchFamily="34" charset="0"/>
              </a:rPr>
              <a:t>“Let no man despise thy youth; but be thou an example of the believers, in word, in conversation, in charity, in spirit, in faith, in purity.”</a:t>
            </a:r>
            <a:r>
              <a:rPr lang="en-US" sz="4000" b="1" i="0" u="none" strike="noStrike" baseline="0" dirty="0">
                <a:latin typeface="Arial" panose="020B0604020202020204" pitchFamily="34" charset="0"/>
              </a:rPr>
              <a:t> </a:t>
            </a:r>
            <a:r>
              <a:rPr lang="en-US" sz="4000" i="0" u="none" strike="noStrike" baseline="0" dirty="0">
                <a:latin typeface="Arial" panose="020B0604020202020204" pitchFamily="34" charset="0"/>
              </a:rPr>
              <a:t>1 Timothy 4:12 </a:t>
            </a:r>
            <a:endParaRPr lang="en-NZ" sz="4000" dirty="0"/>
          </a:p>
        </p:txBody>
      </p:sp>
    </p:spTree>
    <p:extLst>
      <p:ext uri="{BB962C8B-B14F-4D97-AF65-F5344CB8AC3E}">
        <p14:creationId xmlns:p14="http://schemas.microsoft.com/office/powerpoint/2010/main" val="33083545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28AC6D2-34AC-492A-A2D9-DBFA1F1044FC}"/>
              </a:ext>
            </a:extLst>
          </p:cNvPr>
          <p:cNvSpPr txBox="1"/>
          <p:nvPr/>
        </p:nvSpPr>
        <p:spPr>
          <a:xfrm>
            <a:off x="1438275" y="438150"/>
            <a:ext cx="8562975" cy="50901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NZ" sz="28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NZ" sz="2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The Profit of Godliness</a:t>
            </a:r>
            <a:endParaRPr lang="en-NZ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NZ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NZ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“For bodily exercise </a:t>
            </a:r>
            <a:r>
              <a:rPr lang="en-US" sz="2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profiteth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little: but godliness is profitable unto all things, having promise of the life that now is, and of that which is to come” (1Tim. 4:8).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“The promise of l</a:t>
            </a: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ife” pertains to both the present life and the future life of believers in eternity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“By life is meant one’s proper being and well-being, whatever goes to make up a well-conditioned and happy state of existence” (Fairbairn).  </a:t>
            </a:r>
            <a:endParaRPr lang="en-NZ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5981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AF9C85-62EA-63B3-16FF-CE314D4B4643}"/>
              </a:ext>
            </a:extLst>
          </p:cNvPr>
          <p:cNvSpPr txBox="1"/>
          <p:nvPr/>
        </p:nvSpPr>
        <p:spPr>
          <a:xfrm>
            <a:off x="1295399" y="314325"/>
            <a:ext cx="10125075" cy="5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promise of life is inseparably connected with godliness.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US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do not merit this life by our godliness. 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But we cannot enjoy 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this 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life without godliness.  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US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way of godliness we experience blessedness.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US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“To be spiritually minded is life and peace.”  </a:t>
            </a:r>
          </a:p>
        </p:txBody>
      </p:sp>
    </p:spTree>
    <p:extLst>
      <p:ext uri="{BB962C8B-B14F-4D97-AF65-F5344CB8AC3E}">
        <p14:creationId xmlns:p14="http://schemas.microsoft.com/office/powerpoint/2010/main" val="42218724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A9A951-F7B0-8E24-316A-1EC59802EF5F}"/>
              </a:ext>
            </a:extLst>
          </p:cNvPr>
          <p:cNvSpPr txBox="1"/>
          <p:nvPr/>
        </p:nvSpPr>
        <p:spPr>
          <a:xfrm>
            <a:off x="1333499" y="504825"/>
            <a:ext cx="10048875" cy="30088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Christ purchased the grace of godliness for His people</a:t>
            </a: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hen believers exercise godliness, they have the evidence that </a:t>
            </a:r>
            <a:r>
              <a:rPr lang="en-US" sz="32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Christ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died for them  </a:t>
            </a:r>
            <a:endParaRPr lang="en-NZ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6622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186323A-CA65-F85C-E710-7277CF626F60}"/>
              </a:ext>
            </a:extLst>
          </p:cNvPr>
          <p:cNvSpPr txBox="1"/>
          <p:nvPr/>
        </p:nvSpPr>
        <p:spPr>
          <a:xfrm>
            <a:off x="647700" y="295275"/>
            <a:ext cx="11049000" cy="5643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be godly includes resting on the Lord.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exercise godliness includes shunning sin and keeping our thoughts from evil thoughts which result in guilt on the conscience, trouble of heart, and hesitancy in expecting the blessing. 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avoid God’s displeasure by pursuing holiness, and by seeking to do His will and His will alone, we will have peace – we will enjoy comfort in our souls! 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Those who exercise themselves to godliness will find it profitable in every area of their life!  </a:t>
            </a:r>
            <a:endParaRPr lang="en-NZ" sz="3200" dirty="0"/>
          </a:p>
        </p:txBody>
      </p:sp>
    </p:spTree>
    <p:extLst>
      <p:ext uri="{BB962C8B-B14F-4D97-AF65-F5344CB8AC3E}">
        <p14:creationId xmlns:p14="http://schemas.microsoft.com/office/powerpoint/2010/main" val="25997934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37915BC-0441-9E00-ADC0-DBA8E9B3CC54}"/>
              </a:ext>
            </a:extLst>
          </p:cNvPr>
          <p:cNvSpPr txBox="1"/>
          <p:nvPr/>
        </p:nvSpPr>
        <p:spPr>
          <a:xfrm>
            <a:off x="1400175" y="1752600"/>
            <a:ext cx="10058400" cy="21213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N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NZ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“This </a:t>
            </a:r>
            <a:r>
              <a:rPr lang="en-US" sz="4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 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faithful saying and worthy of all acceptation.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”</a:t>
            </a:r>
            <a:r>
              <a:rPr lang="en-US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 Timothy 4:9 </a:t>
            </a:r>
            <a:endParaRPr lang="en-NZ" sz="4000" dirty="0"/>
          </a:p>
        </p:txBody>
      </p:sp>
    </p:spTree>
    <p:extLst>
      <p:ext uri="{BB962C8B-B14F-4D97-AF65-F5344CB8AC3E}">
        <p14:creationId xmlns:p14="http://schemas.microsoft.com/office/powerpoint/2010/main" val="3006825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4DAF64-0B27-A0CD-C104-8430EF147B80}"/>
              </a:ext>
            </a:extLst>
          </p:cNvPr>
          <p:cNvSpPr txBox="1"/>
          <p:nvPr/>
        </p:nvSpPr>
        <p:spPr>
          <a:xfrm>
            <a:off x="2343149" y="1324659"/>
            <a:ext cx="793432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Abide in Christ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Constantly lean on the Beloved</a:t>
            </a:r>
            <a:endParaRPr lang="en-US" sz="3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D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raw our strength from </a:t>
            </a:r>
            <a:r>
              <a:rPr lang="en-US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Christ</a:t>
            </a:r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by faith</a:t>
            </a:r>
            <a:endParaRPr lang="en-NZ" sz="3600" dirty="0"/>
          </a:p>
        </p:txBody>
      </p:sp>
    </p:spTree>
    <p:extLst>
      <p:ext uri="{BB962C8B-B14F-4D97-AF65-F5344CB8AC3E}">
        <p14:creationId xmlns:p14="http://schemas.microsoft.com/office/powerpoint/2010/main" val="96220975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6EE3C5C-750E-3B92-15D6-C8B2D941C7E0}"/>
              </a:ext>
            </a:extLst>
          </p:cNvPr>
          <p:cNvSpPr txBox="1"/>
          <p:nvPr/>
        </p:nvSpPr>
        <p:spPr>
          <a:xfrm>
            <a:off x="1647824" y="419100"/>
            <a:ext cx="9344025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Are you godly?  </a:t>
            </a:r>
          </a:p>
          <a:p>
            <a:endParaRPr lang="en-US" sz="4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Do you love God?  </a:t>
            </a:r>
          </a:p>
          <a:p>
            <a:endParaRPr lang="en-US" sz="4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Do you love holiness?  </a:t>
            </a:r>
          </a:p>
          <a:p>
            <a:endParaRPr lang="en-US" sz="4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Are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you running the race set before 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you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 </a:t>
            </a:r>
          </a:p>
          <a:p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Do you pursue godliness?</a:t>
            </a:r>
            <a:endParaRPr lang="en-NZ" sz="4000" dirty="0"/>
          </a:p>
        </p:txBody>
      </p:sp>
    </p:spTree>
    <p:extLst>
      <p:ext uri="{BB962C8B-B14F-4D97-AF65-F5344CB8AC3E}">
        <p14:creationId xmlns:p14="http://schemas.microsoft.com/office/powerpoint/2010/main" val="14872131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FF730AD-C009-C820-D594-F933064F1905}"/>
              </a:ext>
            </a:extLst>
          </p:cNvPr>
          <p:cNvSpPr txBox="1"/>
          <p:nvPr/>
        </p:nvSpPr>
        <p:spPr>
          <a:xfrm>
            <a:off x="1247775" y="1276350"/>
            <a:ext cx="9944100" cy="36198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“But thou, O man of God, flee these things; and follow after righteousness, godliness, faith, love, patience, meekness.   Fight the good fight of faith, lay hold on eternal life, whereunto thou art also called, and hast professed a good profession before many witnesses.”</a:t>
            </a:r>
            <a:r>
              <a:rPr lang="en-US" sz="3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Tim 6:11-12 </a:t>
            </a:r>
            <a:endParaRPr lang="en-NZ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6464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8804166-F9F6-F449-2CCE-E332C912029A}"/>
              </a:ext>
            </a:extLst>
          </p:cNvPr>
          <p:cNvSpPr txBox="1"/>
          <p:nvPr/>
        </p:nvSpPr>
        <p:spPr>
          <a:xfrm>
            <a:off x="609600" y="381000"/>
            <a:ext cx="10534649" cy="4421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N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 Being godly does not mean you always feel godly.  It this statement true or false?  Explain your position.</a:t>
            </a:r>
            <a:endParaRPr lang="en-NZ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N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 How can we be spiritually minded when we live busy lives? </a:t>
            </a:r>
            <a:endParaRPr lang="en-NZ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N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 How can godly friends help us to be godly?</a:t>
            </a:r>
            <a:endParaRPr lang="en-NZ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NZ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 Is being a good example necessary for ministers only, or should everyone be “an example of the believers” as Timothy was required to be? </a:t>
            </a:r>
            <a:endParaRPr lang="en-NZ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 “By life is meant one’s proper being and well-being, whatever goes to make up a well-conditioned and happy state of existence” (Patrick Fairbairn).  What advantages does godliness bring into the life of a godly person? </a:t>
            </a:r>
            <a:endParaRPr lang="en-NZ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6.  How is godliness evidence that Christ died for us?  </a:t>
            </a:r>
            <a:endParaRPr lang="en-NZ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Bonus</a:t>
            </a:r>
            <a:endParaRPr lang="en-NZ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 Thomas Boston says to this effect, “Some people coast along spiritually. You can reach hell that way, but you will certainly not reach heaven.”  Explain what you think he means.</a:t>
            </a:r>
            <a:endParaRPr lang="en-NZ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002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D87481-4048-C3C8-8B3F-284D12FD81A7}"/>
              </a:ext>
            </a:extLst>
          </p:cNvPr>
          <p:cNvSpPr txBox="1"/>
          <p:nvPr/>
        </p:nvSpPr>
        <p:spPr>
          <a:xfrm>
            <a:off x="2045617" y="1489436"/>
            <a:ext cx="844641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Godliness is conformity to God  </a:t>
            </a:r>
          </a:p>
          <a:p>
            <a:endParaRPr lang="en-NZ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N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godly person is a person who is like God</a:t>
            </a:r>
          </a:p>
          <a:p>
            <a:endParaRPr lang="en-NZ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NZ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G</a:t>
            </a:r>
            <a:r>
              <a:rPr lang="en-N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odliness is Godlikness - Thomas Watson</a:t>
            </a:r>
          </a:p>
          <a:p>
            <a:endParaRPr lang="en-NZ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N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“Be ye holy, for I am holy.”</a:t>
            </a:r>
            <a:r>
              <a:rPr lang="en-NZ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NZ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976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C9508E6-D18A-B24A-C684-B38090257642}"/>
              </a:ext>
            </a:extLst>
          </p:cNvPr>
          <p:cNvSpPr txBox="1"/>
          <p:nvPr/>
        </p:nvSpPr>
        <p:spPr>
          <a:xfrm>
            <a:off x="1583702" y="1310327"/>
            <a:ext cx="9436231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Ps. 4:3, “But know that the LORD hath set apart him that is godly for himself: the LORD will hear when I call unto him.”  </a:t>
            </a:r>
          </a:p>
          <a:p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word “godly” in this verse comes from the Hebrew word 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hesed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which means “favor” or “lovingkindness.”</a:t>
            </a:r>
          </a:p>
          <a:p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godly person is one who loves God and is loved by God.  </a:t>
            </a:r>
            <a:endParaRPr lang="en-NZ" sz="2800" dirty="0"/>
          </a:p>
        </p:txBody>
      </p:sp>
    </p:spTree>
    <p:extLst>
      <p:ext uri="{BB962C8B-B14F-4D97-AF65-F5344CB8AC3E}">
        <p14:creationId xmlns:p14="http://schemas.microsoft.com/office/powerpoint/2010/main" val="1835686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E52AA77-0B81-822A-ED1D-7FFCE96292A7}"/>
              </a:ext>
            </a:extLst>
          </p:cNvPr>
          <p:cNvSpPr txBox="1"/>
          <p:nvPr/>
        </p:nvSpPr>
        <p:spPr>
          <a:xfrm>
            <a:off x="848411" y="838986"/>
            <a:ext cx="10718277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Malachi 2:15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“And did not he make one? Yet had he the residue of the spirit. And wherefore one? 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he might seek a godly seed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Therefore take heed to your spirit, and let none deal treacherously against the wife of his youth.”  {godly...: Heb. 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seed of God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 be godly is to be a holy witness for God in the world</a:t>
            </a:r>
            <a:endParaRPr lang="en-NZ" sz="3600" dirty="0"/>
          </a:p>
        </p:txBody>
      </p:sp>
    </p:spTree>
    <p:extLst>
      <p:ext uri="{BB962C8B-B14F-4D97-AF65-F5344CB8AC3E}">
        <p14:creationId xmlns:p14="http://schemas.microsoft.com/office/powerpoint/2010/main" val="3487480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1FA432-B214-FF81-AD96-3BCE22ECC3F2}"/>
              </a:ext>
            </a:extLst>
          </p:cNvPr>
          <p:cNvSpPr txBox="1"/>
          <p:nvPr/>
        </p:nvSpPr>
        <p:spPr>
          <a:xfrm>
            <a:off x="810704" y="820132"/>
            <a:ext cx="10143241" cy="39385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odliness requires a new heart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NZ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3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36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true godly exercise or without a new heart 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US" sz="32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“Just as a man cannot run without feet, so a person cannot be godly without a new heart.”</a:t>
            </a:r>
            <a:endParaRPr lang="en-NZ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621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D8D9543-1E35-1B24-75F6-BB1B65581CF7}"/>
              </a:ext>
            </a:extLst>
          </p:cNvPr>
          <p:cNvSpPr txBox="1"/>
          <p:nvPr/>
        </p:nvSpPr>
        <p:spPr>
          <a:xfrm>
            <a:off x="1027521" y="857839"/>
            <a:ext cx="10030119" cy="51281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Godliness is a vital principle</a:t>
            </a:r>
          </a:p>
          <a:p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principle of real spiritual power should operate within us</a:t>
            </a:r>
          </a:p>
          <a:p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400" dirty="0"/>
              <a:t>“This know also, that in the last days perilous times shall come.  </a:t>
            </a:r>
            <a:r>
              <a:rPr lang="en-US" sz="2400" baseline="30000" dirty="0"/>
              <a:t>2</a:t>
            </a:r>
            <a:r>
              <a:rPr lang="en-US" sz="2400" dirty="0"/>
              <a:t> For men shall be lovers of their own selves, covetous, boasters, proud, blasphemers, disobedient to parents, unthankful, unholy,  </a:t>
            </a:r>
            <a:r>
              <a:rPr lang="en-US" sz="2400" baseline="30000" dirty="0"/>
              <a:t>3</a:t>
            </a:r>
            <a:r>
              <a:rPr lang="en-US" sz="2400" dirty="0"/>
              <a:t> Without natural affection, trucebreakers, false accusers, incontinent, fierce, despisers of those that are good,  </a:t>
            </a:r>
            <a:r>
              <a:rPr lang="en-US" sz="2400" baseline="30000" dirty="0"/>
              <a:t>4</a:t>
            </a:r>
            <a:r>
              <a:rPr lang="en-US" sz="2400" dirty="0"/>
              <a:t> Traitors, heady, </a:t>
            </a:r>
            <a:r>
              <a:rPr lang="en-US" sz="2400" dirty="0" err="1"/>
              <a:t>highminded</a:t>
            </a:r>
            <a:r>
              <a:rPr lang="en-US" sz="2400" dirty="0"/>
              <a:t>, lovers of pleasures more than lovers of God;  </a:t>
            </a:r>
            <a:r>
              <a:rPr lang="en-US" sz="2400" baseline="30000" dirty="0"/>
              <a:t>5</a:t>
            </a:r>
            <a:r>
              <a:rPr lang="en-US" sz="2400" dirty="0"/>
              <a:t> </a:t>
            </a:r>
            <a:r>
              <a:rPr lang="en-US" sz="2400" b="1" dirty="0"/>
              <a:t>Having a form of godliness, but denying the power thereof: from such turn away.” </a:t>
            </a:r>
            <a:r>
              <a:rPr lang="en-US" sz="2400" dirty="0"/>
              <a:t>2 Timothy 3:1-5 </a:t>
            </a:r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3343632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B2898DF-1780-F42E-D835-520D6BF95477}"/>
              </a:ext>
            </a:extLst>
          </p:cNvPr>
          <p:cNvSpPr txBox="1"/>
          <p:nvPr/>
        </p:nvSpPr>
        <p:spPr>
          <a:xfrm>
            <a:off x="1102935" y="1924591"/>
            <a:ext cx="10209230" cy="22409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godly are those who fear and obey God 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en-NZ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godly have awe and reverence toward God</a:t>
            </a:r>
            <a:endParaRPr lang="en-NZ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220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3842</TotalTime>
  <Words>1793</Words>
  <Application>Microsoft Office PowerPoint</Application>
  <PresentationFormat>Widescreen</PresentationFormat>
  <Paragraphs>178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4" baseType="lpstr">
      <vt:lpstr>Arial</vt:lpstr>
      <vt:lpstr>Calibri</vt:lpstr>
      <vt:lpstr>Calibri Light</vt:lpstr>
      <vt:lpstr>Times New Roman</vt:lpstr>
      <vt:lpstr>Office Theme</vt:lpstr>
      <vt:lpstr>The Picture and Practice of Godliness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Jett Smith</dc:creator>
  <cp:lastModifiedBy>Jett Smith</cp:lastModifiedBy>
  <cp:revision>5</cp:revision>
  <dcterms:created xsi:type="dcterms:W3CDTF">2025-12-15T03:09:40Z</dcterms:created>
  <dcterms:modified xsi:type="dcterms:W3CDTF">2026-01-30T22:15:56Z</dcterms:modified>
</cp:coreProperties>
</file>